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8" r:id="rId2"/>
    <p:sldId id="302" r:id="rId3"/>
    <p:sldId id="303" r:id="rId4"/>
    <p:sldId id="304" r:id="rId5"/>
    <p:sldId id="305" r:id="rId6"/>
    <p:sldId id="306" r:id="rId7"/>
    <p:sldId id="308" r:id="rId8"/>
    <p:sldId id="307" r:id="rId9"/>
    <p:sldId id="326" r:id="rId10"/>
    <p:sldId id="322" r:id="rId11"/>
    <p:sldId id="323" r:id="rId12"/>
    <p:sldId id="325" r:id="rId13"/>
    <p:sldId id="324" r:id="rId14"/>
    <p:sldId id="327" r:id="rId15"/>
    <p:sldId id="328" r:id="rId16"/>
    <p:sldId id="329" r:id="rId17"/>
    <p:sldId id="331" r:id="rId18"/>
    <p:sldId id="330" r:id="rId19"/>
    <p:sldId id="309" r:id="rId20"/>
    <p:sldId id="310" r:id="rId21"/>
    <p:sldId id="314" r:id="rId22"/>
    <p:sldId id="312" r:id="rId23"/>
    <p:sldId id="313" r:id="rId24"/>
    <p:sldId id="317" r:id="rId25"/>
    <p:sldId id="315" r:id="rId26"/>
    <p:sldId id="311" r:id="rId27"/>
    <p:sldId id="316" r:id="rId28"/>
    <p:sldId id="319" r:id="rId29"/>
    <p:sldId id="320" r:id="rId30"/>
    <p:sldId id="321" r:id="rId31"/>
    <p:sldId id="318" r:id="rId32"/>
    <p:sldId id="332" r:id="rId33"/>
    <p:sldId id="333" r:id="rId34"/>
    <p:sldId id="334" r:id="rId35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A171B"/>
    <a:srgbClr val="C6C7C8"/>
    <a:srgbClr val="99C1DA"/>
    <a:srgbClr val="D1D2D3"/>
    <a:srgbClr val="66A3C8"/>
    <a:srgbClr val="00738D"/>
    <a:srgbClr val="3384B5"/>
    <a:srgbClr val="8B4973"/>
    <a:srgbClr val="76A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1774" autoAdjust="0"/>
  </p:normalViewPr>
  <p:slideViewPr>
    <p:cSldViewPr snapToObjects="1">
      <p:cViewPr>
        <p:scale>
          <a:sx n="110" d="100"/>
          <a:sy n="110" d="100"/>
        </p:scale>
        <p:origin x="564" y="-18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16.06.2020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16.06.2020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681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827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0c/group__calib3d.html#ga1b976b476cd2083edd4323a34e9e1ff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Präsentation BA FS 2020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Renda Cédric, Tischhauser Manuel</a:t>
            </a:r>
          </a:p>
          <a:p>
            <a:r>
              <a:rPr lang="de-CH" dirty="0"/>
              <a:t>Betreuer: Prof. Dr. Guido M. Schuster</a:t>
            </a:r>
          </a:p>
          <a:p>
            <a:r>
              <a:rPr lang="de-CH" dirty="0"/>
              <a:t>Rapperswil, 19. Juni 2020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/>
              <a:t>Elektrotechnik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/>
              <a:t>Fast Computer Vision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Geometry</a:t>
            </a:r>
            <a:r>
              <a:rPr lang="fr-CH" dirty="0"/>
              <a:t> 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CF00B-16FF-4A80-8753-358653F0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CD43D-B44E-45BA-8E69-574A544AC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OpenCV </a:t>
            </a:r>
            <a:r>
              <a:rPr lang="en-US" dirty="0" err="1"/>
              <a:t>Dokumentation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https://docs.opencv.org/master/d9/d0c/group__calib3d.html#ga1b976b476cd2083edd4323a34e9e1ffa</a:t>
            </a:r>
            <a:r>
              <a:rPr lang="en-US" sz="1100" dirty="0"/>
              <a:t>)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7782E-C068-4C18-BFD4-577795C65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3463D6-67AF-470F-8E32-046A3866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987754-49DC-4436-96C7-00F8715B8E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FEF36-7773-4B13-988E-195129B2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64" y="1777185"/>
            <a:ext cx="8867195" cy="421776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E66E60-A7A9-4327-B633-0DFA5CCBA795}"/>
              </a:ext>
            </a:extLst>
          </p:cNvPr>
          <p:cNvSpPr/>
          <p:nvPr/>
        </p:nvSpPr>
        <p:spPr>
          <a:xfrm>
            <a:off x="1847528" y="5733256"/>
            <a:ext cx="1728192" cy="26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82540-91D9-40C2-806C-2D43F55B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4A84095-DF9A-48FB-8EC5-BC3F55B21D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97060" y="844446"/>
            <a:ext cx="6984776" cy="516034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10A85D-97EF-4CCE-B391-A654EFE75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64620D-EA35-494B-88FB-D48D1BBD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CB465A5-5E7E-4C5E-9007-0E5071A7FC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634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53E4B-30A6-4323-A6ED-549CB0FB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715C4-ECFF-49E6-A1EC-7B46A5C8C7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00" y="1016794"/>
            <a:ext cx="6422106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18672-3F66-415F-A232-2E0D87A62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6711B-83FD-4C69-B8FF-D8EE351D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E069FAB-6218-44D5-9A02-04595CF9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7265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EE2F7-B4D9-4F8F-8D86-9377BB7B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9DDD2CC-AD1D-42A2-85F7-C77403A2E8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87200" y="1015200"/>
            <a:ext cx="6422106" cy="48244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264941-D21D-4A6C-B8F4-D1A2D44CC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1CA74D-A540-4240-BCF7-03B740D25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DF1B8EC-ABF9-4754-8418-AE9F3C5163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6576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0D0F3-2D09-4485-BB69-9CB08699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DD57B-7775-46A9-85BE-1DBAE59F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C5A6D-B5F4-401A-A3E2-1FA97AD27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FC9B856-ED78-4923-B2DB-1EEA4E89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C6C5CD-F7E5-4A09-9AD8-9CD61746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72" y="980728"/>
            <a:ext cx="68092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319BC-CCC1-4F10-9A28-D4F3984A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84E2D5C-53C2-46BA-9B08-7156F0903B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2" y="888513"/>
            <a:ext cx="3210779" cy="2412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392190-9F40-4B6A-B3F4-10873F9EA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39274-BB17-4BDA-BF89-B2ACA023A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F5366D6-BBB5-4FCB-A1B9-EAF1928FD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79" y="890196"/>
            <a:ext cx="3210779" cy="2412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4094AC-168D-4CF7-9B9A-06AA14CF4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534964"/>
            <a:ext cx="3210780" cy="2412000"/>
          </a:xfrm>
          <a:prstGeom prst="rect">
            <a:avLst/>
          </a:prstGeom>
        </p:spPr>
      </p:pic>
      <p:pic>
        <p:nvPicPr>
          <p:cNvPr id="18" name="Grafik 17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5CB64E02-EEF1-4A66-83DF-0FB464E8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97" y="3534964"/>
            <a:ext cx="3210779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1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F8E37-F18B-4618-BD87-9E138D66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31DD1-3CD7-4333-8E34-BF0CD50B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37126" y="836712"/>
            <a:ext cx="6704644" cy="509383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4B925E-07D4-4EF5-8948-511F17929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33C676-2B7F-455B-9F17-9CF49C788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220B796-7866-4B9A-9FA1-2B8C248FF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839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080B8-20C3-4922-AFFB-FC312E86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EE80-7A5A-42E0-95D2-2076BFBF1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Distortion-Modell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Fehlerfortpflanzung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FEFAF2-1AC9-4513-8DBE-14A3B9DF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39132-F241-410A-AEBE-FC933660A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33944E9-8EBE-4DE8-B323-8DCEEE4AE9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EBE60A-62C3-43B1-A7C2-6E7EEF63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408622"/>
            <a:ext cx="5429251" cy="226218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F43D9E0-81F3-4D3E-AB67-EB2B91332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50882"/>
            <a:ext cx="7243165" cy="1085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750038-24C1-40E4-ADB0-5DF7B649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650" y="4019859"/>
            <a:ext cx="3600400" cy="10397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33D9E33-7A35-481B-99A2-D63AEAB52378}"/>
              </a:ext>
            </a:extLst>
          </p:cNvPr>
          <p:cNvSpPr txBox="1"/>
          <p:nvPr/>
        </p:nvSpPr>
        <p:spPr>
          <a:xfrm>
            <a:off x="10776520" y="4558359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D1C88A9-EE9D-4003-BD4C-2F6919BBCF79}"/>
              </a:ext>
            </a:extLst>
          </p:cNvPr>
          <p:cNvSpPr txBox="1"/>
          <p:nvPr/>
        </p:nvSpPr>
        <p:spPr>
          <a:xfrm>
            <a:off x="6120815" y="5091776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8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A29E9-D486-42F7-8694-B5DD45BD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DE6CD-F095-4D20-B8EF-159096A7B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Versuche</a:t>
            </a:r>
            <a:r>
              <a:rPr lang="en-US" dirty="0"/>
              <a:t>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19DBE3-F99D-4133-914B-28F5D7383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Erkenntnissen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15BF2-3B13-43F9-9990-57E73610B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51B133-A21B-4563-8EEC-A7DAF7B9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552AF8-2B82-4A3B-8E26-4F50A986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8" y="1630231"/>
            <a:ext cx="5543096" cy="414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43A128-510E-4F77-AA97-4C908F7C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8" y="1630231"/>
            <a:ext cx="5543096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1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E896D-C9C5-42D7-A323-B877503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F5F110-389F-41E5-88FB-713D02C3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394C7F-C8F5-424E-9DA2-BB06A8547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F2A547E-20F5-4711-BF30-4CDD972BF7AC}"/>
              </a:ext>
            </a:extLst>
          </p:cNvPr>
          <p:cNvSpPr/>
          <p:nvPr/>
        </p:nvSpPr>
        <p:spPr>
          <a:xfrm>
            <a:off x="1847528" y="3284984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Referenzmuster erkennen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7121D43-9C3C-4305-B3B6-20C4F30C6F22}"/>
              </a:ext>
            </a:extLst>
          </p:cNvPr>
          <p:cNvSpPr/>
          <p:nvPr/>
        </p:nvSpPr>
        <p:spPr>
          <a:xfrm>
            <a:off x="4997365" y="1556792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Objekt finden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94419CC-ABA4-4420-9D45-DAC49310ED38}"/>
              </a:ext>
            </a:extLst>
          </p:cNvPr>
          <p:cNvSpPr/>
          <p:nvPr/>
        </p:nvSpPr>
        <p:spPr>
          <a:xfrm>
            <a:off x="8147203" y="3284983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Messen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8608A84-FE40-4396-BBBB-759CCDC86B3B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00128" y="1687747"/>
            <a:ext cx="1143273" cy="20512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1A2F87F2-ECD3-4596-9DCD-A86D77D26F2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94634" y="2141711"/>
            <a:ext cx="2051204" cy="11432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43301714-1FB8-499D-9312-AEB9F864E19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498563" y="2272466"/>
            <a:ext cx="1143274" cy="2051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EF33B05E-5CEA-41DD-A500-00BB63B6D673}"/>
              </a:ext>
            </a:extLst>
          </p:cNvPr>
          <p:cNvSpPr/>
          <p:nvPr/>
        </p:nvSpPr>
        <p:spPr>
          <a:xfrm>
            <a:off x="6023991" y="5301208"/>
            <a:ext cx="72009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84D0E81B-DD92-4650-8D5E-DA8EC518846D}"/>
              </a:ext>
            </a:extLst>
          </p:cNvPr>
          <p:cNvCxnSpPr>
            <a:cxnSpLocks/>
            <a:stCxn id="10" idx="2"/>
            <a:endCxn id="39" idx="3"/>
          </p:cNvCxnSpPr>
          <p:nvPr/>
        </p:nvCxnSpPr>
        <p:spPr>
          <a:xfrm rot="5400000">
            <a:off x="7103709" y="3447111"/>
            <a:ext cx="1134420" cy="3149838"/>
          </a:xfrm>
          <a:prstGeom prst="curvedConnector2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325E7DE7-63A8-4B1D-9EE4-D9C80CD8092A}"/>
              </a:ext>
            </a:extLst>
          </p:cNvPr>
          <p:cNvCxnSpPr>
            <a:cxnSpLocks/>
            <a:stCxn id="39" idx="1"/>
            <a:endCxn id="8" idx="2"/>
          </p:cNvCxnSpPr>
          <p:nvPr/>
        </p:nvCxnSpPr>
        <p:spPr>
          <a:xfrm rot="10800000">
            <a:off x="2946163" y="4454822"/>
            <a:ext cx="3077828" cy="11344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13AF13F3-B75C-4F80-8099-0116349804FB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6023991" y="5589240"/>
            <a:ext cx="720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32F4F879-0B64-4FF7-B2E3-BF41D41B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62" y="1825199"/>
            <a:ext cx="539035" cy="539035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E1731C2D-97BC-40B0-A35E-7FFA93F2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603" y="3050958"/>
            <a:ext cx="468053" cy="4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6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6A89-FD08-41B5-B4EC-2AC48E63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8" name="Inhaltsplatzhalter 7" descr="Ein Bild, das Tisch, sitzend, Mann, Laptop enthält.&#10;&#10;Automatisch generierte Beschreibung">
            <a:extLst>
              <a:ext uri="{FF2B5EF4-FFF2-40B4-BE49-F238E27FC236}">
                <a16:creationId xmlns:a16="http://schemas.microsoft.com/office/drawing/2014/main" id="{26F23593-4FFC-4E0A-8F5B-99E4851313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4" r="24751"/>
          <a:stretch/>
        </p:blipFill>
        <p:spPr>
          <a:xfrm rot="5400000">
            <a:off x="3719300" y="-690221"/>
            <a:ext cx="4753401" cy="823844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4CFA6-562E-4BD6-A90E-E43B66077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B195A9-F92E-4B2E-9676-58F5FCE11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59DAA2E-ABD5-4E57-A853-980FF396F6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66761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Referenzmuster erkennen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finden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>
            <a:off x="2927648" y="2996952"/>
            <a:ext cx="6336704" cy="13681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2891644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2891644" y="432630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4072" y="433378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9227416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787134" y="2627620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204872" y="2627620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851777" y="439555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7791300" y="44245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5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Whiteboard, Text, Kühlschrank, Schild enthält.&#10;&#10;Automatisch generierte Beschreibung">
            <a:extLst>
              <a:ext uri="{FF2B5EF4-FFF2-40B4-BE49-F238E27FC236}">
                <a16:creationId xmlns:a16="http://schemas.microsoft.com/office/drawing/2014/main" id="{32074CFC-E0BA-41CC-8037-22352196E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8" y="1591880"/>
            <a:ext cx="7259704" cy="4376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rotieren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 rot="20775299">
            <a:off x="3106763" y="3021836"/>
            <a:ext cx="6088113" cy="13502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3002215" y="373174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3316327" y="5043785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5760" y="3589324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8912158" y="228622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575787" y="3291938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328248" y="190708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763356" y="5040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8127328" y="3874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B4B7C6-B5E6-4504-92DC-CEC4255DF247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5990411" y="3041169"/>
            <a:ext cx="320818" cy="13115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429742F-42EC-4509-9582-36D66672BC2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215680" y="2973684"/>
            <a:ext cx="5892023" cy="14508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B5E52A5-2E98-4644-9E01-64600E06A724}"/>
              </a:ext>
            </a:extLst>
          </p:cNvPr>
          <p:cNvCxnSpPr>
            <a:cxnSpLocks/>
          </p:cNvCxnSpPr>
          <p:nvPr/>
        </p:nvCxnSpPr>
        <p:spPr>
          <a:xfrm>
            <a:off x="6150819" y="3696955"/>
            <a:ext cx="2122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0C836EAC-1EF6-46F4-B2B5-2D51EC1258A3}"/>
              </a:ext>
            </a:extLst>
          </p:cNvPr>
          <p:cNvSpPr/>
          <p:nvPr/>
        </p:nvSpPr>
        <p:spPr>
          <a:xfrm>
            <a:off x="7176120" y="3429000"/>
            <a:ext cx="144016" cy="50405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69318F2-48F4-48BA-83AE-6815C50F49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888"/>
          <a:stretch/>
        </p:blipFill>
        <p:spPr>
          <a:xfrm>
            <a:off x="4799061" y="5083563"/>
            <a:ext cx="3024336" cy="71253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A3406D2-AE1C-4C48-8E81-0965F1261AC9}"/>
              </a:ext>
            </a:extLst>
          </p:cNvPr>
          <p:cNvSpPr txBox="1"/>
          <p:nvPr/>
        </p:nvSpPr>
        <p:spPr>
          <a:xfrm>
            <a:off x="6984730" y="3404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i="1" dirty="0">
                <a:solidFill>
                  <a:srgbClr val="FF0000"/>
                </a:solidFill>
              </a:rPr>
              <a:t>θ</a:t>
            </a:r>
            <a:endParaRPr lang="de-CH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6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62B29-8DB6-4812-AFCB-3D524655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777870-CBB1-4D45-A83B-BFCD8FD1A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024" y="1603084"/>
            <a:ext cx="5386917" cy="471264"/>
          </a:xfrm>
        </p:spPr>
        <p:txBody>
          <a:bodyPr/>
          <a:lstStyle/>
          <a:p>
            <a:r>
              <a:rPr lang="de-CH" dirty="0"/>
              <a:t>Durchmesser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A7A4A32-DE24-4EA1-9674-B7FF80A0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r="-1"/>
          <a:stretch/>
        </p:blipFill>
        <p:spPr>
          <a:xfrm>
            <a:off x="551384" y="2475626"/>
            <a:ext cx="4816674" cy="3240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19E69-679C-4382-9441-112089054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609" y="1604055"/>
            <a:ext cx="5389033" cy="471264"/>
          </a:xfrm>
        </p:spPr>
        <p:txBody>
          <a:bodyPr/>
          <a:lstStyle/>
          <a:p>
            <a:r>
              <a:rPr lang="de-CH" dirty="0"/>
              <a:t>Länge</a:t>
            </a:r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665823-5124-407A-8DFE-98F50513A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8"/>
          <a:stretch/>
        </p:blipFill>
        <p:spPr>
          <a:xfrm>
            <a:off x="4583832" y="2526180"/>
            <a:ext cx="6209372" cy="324000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412DE86-D849-4FD9-9688-498B7F982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615C153-EFA7-439A-ABE0-F6F946B6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DC79692-82D2-46E5-A682-E426750FD737}"/>
              </a:ext>
            </a:extLst>
          </p:cNvPr>
          <p:cNvSpPr txBox="1">
            <a:spLocks/>
          </p:cNvSpPr>
          <p:nvPr/>
        </p:nvSpPr>
        <p:spPr>
          <a:xfrm>
            <a:off x="479376" y="1166813"/>
            <a:ext cx="10943167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Objekt messen</a:t>
            </a:r>
          </a:p>
        </p:txBody>
      </p:sp>
    </p:spTree>
    <p:extLst>
      <p:ext uri="{BB962C8B-B14F-4D97-AF65-F5344CB8AC3E}">
        <p14:creationId xmlns:p14="http://schemas.microsoft.com/office/powerpoint/2010/main" val="250681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statisch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12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4F04A4-3148-4D05-936D-73070465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45" y="1599831"/>
            <a:ext cx="7272808" cy="4361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Trigger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73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2D051-3BAD-4B8F-9C1A-37C555DE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Dynamisches 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014373-A5DD-405D-915A-C16B2082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CB28ED-AF87-4C0C-BB3C-3C3ED3B2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95F9659-519C-470F-A74E-B96DFA867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/>
          <a:lstStyle/>
          <a:p>
            <a:r>
              <a:rPr lang="de-CH" dirty="0"/>
              <a:t>Maximale Trigger 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189193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521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4E70C01-C7BB-49FD-8A41-75519B31B746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7EDF0D6-EBAF-4F0C-A3D5-5C43EBC6E56E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9244636-547D-43A6-AE39-E67677EDCB12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5F02FA3-0F99-4F8E-B607-4C3BE183C467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71FEDA-ED2A-45D6-8DC1-05D8FB694874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4AA04F9-0B4C-4241-9FF5-1F7AC365A50E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41DE26B-95EE-4BD9-9B09-5E58C2120046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15C771C-43EF-41BA-B1E8-C1A56C4BB55C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7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D92725-E364-40C7-90EA-1924E9215A1A}"/>
              </a:ext>
            </a:extLst>
          </p:cNvPr>
          <p:cNvSpPr/>
          <p:nvPr/>
        </p:nvSpPr>
        <p:spPr>
          <a:xfrm>
            <a:off x="2639616" y="2492896"/>
            <a:ext cx="6912768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F81E6B8-D9E1-4233-AF2E-9D824B626AB7}"/>
              </a:ext>
            </a:extLst>
          </p:cNvPr>
          <p:cNvCxnSpPr>
            <a:cxnSpLocks/>
          </p:cNvCxnSpPr>
          <p:nvPr/>
        </p:nvCxnSpPr>
        <p:spPr>
          <a:xfrm>
            <a:off x="9552384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3F4E013-C326-462D-8411-700AF77EB834}"/>
              </a:ext>
            </a:extLst>
          </p:cNvPr>
          <p:cNvCxnSpPr>
            <a:cxnSpLocks/>
          </p:cNvCxnSpPr>
          <p:nvPr/>
        </p:nvCxnSpPr>
        <p:spPr>
          <a:xfrm>
            <a:off x="1005901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>
                <a:alpha val="3098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4ECEA3-032E-4F3E-9199-DA13C0398673}"/>
              </a:ext>
            </a:extLst>
          </p:cNvPr>
          <p:cNvCxnSpPr/>
          <p:nvPr/>
        </p:nvCxnSpPr>
        <p:spPr>
          <a:xfrm>
            <a:off x="9552384" y="4509120"/>
            <a:ext cx="506631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9C3FF05-9208-43AA-8302-8F3C86FD12B2}"/>
              </a:ext>
            </a:extLst>
          </p:cNvPr>
          <p:cNvSpPr txBox="1"/>
          <p:nvPr/>
        </p:nvSpPr>
        <p:spPr>
          <a:xfrm>
            <a:off x="9579061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sz="1600" i="1" dirty="0">
                <a:solidFill>
                  <a:schemeClr val="bg1"/>
                </a:solidFill>
              </a:rPr>
              <a:t>Δ</a:t>
            </a: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55D86CB-5625-4CCE-9EDD-2788034C0149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063717-35E7-4E6C-9C69-A3E2A04F7017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8FA802-1E9A-4688-96A0-119C34781999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AA07FEE-0E30-4682-91D3-367F6027A860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C187768-ABDB-482A-A5C0-E520283AE1F4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66B0545-FBDB-4260-A07B-CFB37EC96352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F9ED3FB-E37A-4352-854D-B26D994B9634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29E93B-C956-4619-9440-7CDA73DCE5E3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9BA5F49-7D04-4C38-8951-D194094EC720}"/>
              </a:ext>
            </a:extLst>
          </p:cNvPr>
          <p:cNvCxnSpPr>
            <a:cxnSpLocks/>
          </p:cNvCxnSpPr>
          <p:nvPr/>
        </p:nvCxnSpPr>
        <p:spPr>
          <a:xfrm>
            <a:off x="265747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600C827-BA3F-46FE-924E-69E1C2BF7191}"/>
              </a:ext>
            </a:extLst>
          </p:cNvPr>
          <p:cNvCxnSpPr>
            <a:cxnSpLocks/>
          </p:cNvCxnSpPr>
          <p:nvPr/>
        </p:nvCxnSpPr>
        <p:spPr>
          <a:xfrm flipV="1">
            <a:off x="2657474" y="4509120"/>
            <a:ext cx="6894909" cy="12952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C4AAAE0-EDB3-444F-A30F-50B400A2E943}"/>
              </a:ext>
            </a:extLst>
          </p:cNvPr>
          <p:cNvSpPr txBox="1"/>
          <p:nvPr/>
        </p:nvSpPr>
        <p:spPr>
          <a:xfrm>
            <a:off x="5846026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r>
              <a:rPr lang="de-CH" sz="1600" i="1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’</a:t>
            </a:r>
            <a:endParaRPr lang="en-US" sz="16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D36-EF5B-459D-B029-22B8E0A1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5BECC-5910-4ABE-A322-695BEF141B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Relativer Messfehler &lt; 1%</a:t>
            </a:r>
          </a:p>
          <a:p>
            <a:r>
              <a:rPr lang="de-CH" dirty="0"/>
              <a:t>200 Messungen / min = 3.3 1/sec</a:t>
            </a:r>
          </a:p>
          <a:p>
            <a:r>
              <a:rPr lang="de-CH" dirty="0"/>
              <a:t>Vorgegebene Hardware</a:t>
            </a:r>
          </a:p>
          <a:p>
            <a:pPr marL="264563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13E974-C702-4A04-8149-0123E3E9A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DEEAC4-A728-4F3C-83DC-2FCB856A2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Bildplatzhalter 7" descr="Ein Bild, das Elektronik, Schaltkreis, Computer enthält.&#10;&#10;Automatisch generierte Beschreibung">
            <a:extLst>
              <a:ext uri="{FF2B5EF4-FFF2-40B4-BE49-F238E27FC236}">
                <a16:creationId xmlns:a16="http://schemas.microsoft.com/office/drawing/2014/main" id="{F38538C8-0355-4C2C-8413-1DEF9B4E5B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02" b="96098" l="30407" r="80853">
                        <a14:foregroundMark x1="30407" y1="49372" x2="30407" y2="49372"/>
                        <a14:foregroundMark x1="63343" y1="8102" x2="63343" y2="8102"/>
                        <a14:foregroundMark x1="50372" y1="94610" x2="50372" y2="94610"/>
                        <a14:foregroundMark x1="50942" y1="96098" x2="50942" y2="96098"/>
                        <a14:foregroundMark x1="70114" y1="42857" x2="70114" y2="42857"/>
                        <a14:foregroundMark x1="73214" y1="62070" x2="73214" y2="62070"/>
                        <a14:foregroundMark x1="78547" y1="77315" x2="78547" y2="77315"/>
                        <a14:foregroundMark x1="74107" y1="51422" x2="74107" y2="51422"/>
                        <a14:foregroundMark x1="59524" y1="85020" x2="49603" y2="89352"/>
                        <a14:foregroundMark x1="71627" y1="41270" x2="71627" y2="41270"/>
                        <a14:foregroundMark x1="71429" y1="38955" x2="71429" y2="38955"/>
                        <a14:foregroundMark x1="71379" y1="35053" x2="71379" y2="35053"/>
                        <a14:foregroundMark x1="71057" y1="33036" x2="71057" y2="33036"/>
                        <a14:foregroundMark x1="70437" y1="30787" x2="70437" y2="30787"/>
                        <a14:foregroundMark x1="68824" y1="28638" x2="68824" y2="28638"/>
                        <a14:foregroundMark x1="80853" y1="77546" x2="80853" y2="77546"/>
                        <a14:foregroundMark x1="43725" y1="84458" x2="43725" y2="84458"/>
                        <a14:foregroundMark x1="43924" y1="84788" x2="43924" y2="8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5213" r="17688" b="1804"/>
          <a:stretch/>
        </p:blipFill>
        <p:spPr>
          <a:xfrm rot="5400000">
            <a:off x="6047089" y="2950122"/>
            <a:ext cx="2618102" cy="3384376"/>
          </a:xfrm>
        </p:spPr>
      </p:pic>
      <p:pic>
        <p:nvPicPr>
          <p:cNvPr id="10" name="Grafik 9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AEE2B64-7392-4AE2-A023-42D5E1D691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56" b="84216" l="33012" r="7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8603" r="23410" b="15502"/>
          <a:stretch/>
        </p:blipFill>
        <p:spPr>
          <a:xfrm rot="5400000">
            <a:off x="1703510" y="3181747"/>
            <a:ext cx="2448272" cy="2736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9782046-AF55-45A3-A3F5-9B40F0DB1174}"/>
              </a:ext>
            </a:extLst>
          </p:cNvPr>
          <p:cNvSpPr txBox="1"/>
          <p:nvPr/>
        </p:nvSpPr>
        <p:spPr>
          <a:xfrm>
            <a:off x="1559493" y="2774524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/>
              <a:t>Raspberry Pi </a:t>
            </a:r>
            <a:r>
              <a:rPr lang="de-CH" dirty="0" err="1"/>
              <a:t>Camera</a:t>
            </a:r>
            <a:r>
              <a:rPr lang="de-CH" dirty="0"/>
              <a:t> V2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AA7410-D7F0-47AE-A110-B7D7F71AC242}"/>
              </a:ext>
            </a:extLst>
          </p:cNvPr>
          <p:cNvSpPr txBox="1"/>
          <p:nvPr/>
        </p:nvSpPr>
        <p:spPr>
          <a:xfrm>
            <a:off x="5950959" y="2777628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 err="1"/>
              <a:t>Jetson</a:t>
            </a:r>
            <a:r>
              <a:rPr lang="de-CH" dirty="0"/>
              <a:t> Nano </a:t>
            </a:r>
            <a:r>
              <a:rPr lang="de-CH" dirty="0" err="1"/>
              <a:t>dev</a:t>
            </a:r>
            <a:r>
              <a:rPr lang="de-CH" dirty="0"/>
              <a:t>. kit</a:t>
            </a:r>
          </a:p>
        </p:txBody>
      </p:sp>
    </p:spTree>
    <p:extLst>
      <p:ext uri="{BB962C8B-B14F-4D97-AF65-F5344CB8AC3E}">
        <p14:creationId xmlns:p14="http://schemas.microsoft.com/office/powerpoint/2010/main" val="241947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6F28A-0171-43C3-B993-35539F96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  <a:r>
              <a:rPr lang="en-US" dirty="0" err="1"/>
              <a:t>Kompensation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EC1C5B-9DD5-443E-9D0A-C2AD7F639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B05877-98D5-47F9-A2C0-087455676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D8BDD34-EE00-45B4-B1DD-DD1B28015C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3949F4C-9B8A-487A-9C7F-8C334C1203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26250" y="2274288"/>
            <a:ext cx="8539500" cy="23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dynamisch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517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ECB4F91-0CC2-4188-86B7-D3579AAD9D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C1EB16F-46DC-4DD7-94E8-385E20B671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87" y="819000"/>
            <a:ext cx="6989121" cy="5220000"/>
          </a:xfrm>
        </p:spPr>
      </p:pic>
    </p:spTree>
    <p:extLst>
      <p:ext uri="{BB962C8B-B14F-4D97-AF65-F5344CB8AC3E}">
        <p14:creationId xmlns:p14="http://schemas.microsoft.com/office/powerpoint/2010/main" val="1523801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ECB4F91-0CC2-4188-86B7-D3579AAD9D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3669DF-F568-404B-B2F3-C739B37523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00" y="820800"/>
            <a:ext cx="6989121" cy="5220000"/>
          </a:xfrm>
        </p:spPr>
      </p:pic>
    </p:spTree>
    <p:extLst>
      <p:ext uri="{BB962C8B-B14F-4D97-AF65-F5344CB8AC3E}">
        <p14:creationId xmlns:p14="http://schemas.microsoft.com/office/powerpoint/2010/main" val="213840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A1341-770E-446A-AF16-4A25023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75062-70AA-4095-8584-31917EA4A0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Geschwindigkeit</a:t>
            </a:r>
            <a:endParaRPr lang="en-US" dirty="0"/>
          </a:p>
          <a:p>
            <a:pPr marL="264563" indent="0">
              <a:buNone/>
            </a:pPr>
            <a:endParaRPr lang="en-US" dirty="0"/>
          </a:p>
          <a:p>
            <a:r>
              <a:rPr lang="en-US" dirty="0" err="1"/>
              <a:t>Relativer</a:t>
            </a:r>
            <a:r>
              <a:rPr lang="en-US" dirty="0"/>
              <a:t> </a:t>
            </a:r>
            <a:r>
              <a:rPr lang="en-US" dirty="0" err="1"/>
              <a:t>Messfehler</a:t>
            </a:r>
            <a:endParaRPr lang="en-US" dirty="0"/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statisch</a:t>
            </a:r>
            <a:r>
              <a:rPr lang="en-US" dirty="0"/>
              <a:t>:	0.54%</a:t>
            </a:r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dynamisch</a:t>
            </a:r>
            <a:r>
              <a:rPr lang="en-US" dirty="0"/>
              <a:t>:	1.60%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statisch</a:t>
            </a:r>
            <a:r>
              <a:rPr lang="en-US" dirty="0"/>
              <a:t>):		0.22%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dynamisch</a:t>
            </a:r>
            <a:r>
              <a:rPr lang="en-US" dirty="0"/>
              <a:t>):		1.01%</a:t>
            </a:r>
          </a:p>
          <a:p>
            <a:pPr lvl="1"/>
            <a:endParaRPr lang="en-US" dirty="0"/>
          </a:p>
          <a:p>
            <a:pPr marL="529675" lvl="1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738831-81C9-41D0-974D-2DD3AE3FD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EE450A-8B37-4DE4-9BF7-19361CECE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D43C9F1-6D32-4A49-AFBA-161A8EF36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82366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1E034-E81D-4BCA-90D8-88044DAE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951C2-2D86-4D05-BBCC-9D84239F11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63525" indent="0">
              <a:buNone/>
            </a:pPr>
            <a:r>
              <a:rPr lang="de-CH" sz="2200" dirty="0"/>
              <a:t>Statisch</a:t>
            </a:r>
          </a:p>
          <a:p>
            <a:r>
              <a:rPr lang="de-CH" dirty="0"/>
              <a:t>Beleuchtung</a:t>
            </a:r>
          </a:p>
          <a:p>
            <a:r>
              <a:rPr lang="de-CH" dirty="0"/>
              <a:t>Kalibration</a:t>
            </a:r>
          </a:p>
          <a:p>
            <a:r>
              <a:rPr lang="de-CH" dirty="0"/>
              <a:t>Messverfahren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A053B3-D18A-47AC-9990-7390EB2A4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sz="2200" dirty="0"/>
              <a:t>Dynamisch</a:t>
            </a:r>
          </a:p>
          <a:p>
            <a:r>
              <a:rPr lang="de-CH" dirty="0"/>
              <a:t>Trigger</a:t>
            </a:r>
          </a:p>
          <a:p>
            <a:r>
              <a:rPr lang="de-CH" dirty="0"/>
              <a:t>Rolling-</a:t>
            </a:r>
            <a:r>
              <a:rPr lang="de-CH" dirty="0" err="1"/>
              <a:t>Shutter</a:t>
            </a:r>
            <a:r>
              <a:rPr lang="de-CH" dirty="0"/>
              <a:t> Kompensation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6D61C-7397-4376-826F-297411033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46A3A-56B8-4F73-9ED8-EE9CF4AEC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B011C2B-7E89-48FB-8A2B-C2D2034CCA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8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9" name="Inhaltsplatzhalter 8" descr="Ein Bild, das groß, weiß, Tisch enthält.&#10;&#10;Automatisch generierte Beschreibung">
            <a:extLst>
              <a:ext uri="{FF2B5EF4-FFF2-40B4-BE49-F238E27FC236}">
                <a16:creationId xmlns:a16="http://schemas.microsoft.com/office/drawing/2014/main" id="{F86BA74E-B89E-4BE9-BA02-BD95230ED3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965"/>
          <a:stretch/>
        </p:blipFill>
        <p:spPr>
          <a:xfrm>
            <a:off x="2711624" y="995754"/>
            <a:ext cx="7200801" cy="486649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7" name="Bild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E9DECA4-552E-4C62-BD98-0DED0ACCA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2772"/>
          <a:stretch/>
        </p:blipFill>
        <p:spPr>
          <a:xfrm>
            <a:off x="2999656" y="1023689"/>
            <a:ext cx="6624736" cy="4810622"/>
          </a:xfrm>
        </p:spPr>
      </p:pic>
      <p:pic>
        <p:nvPicPr>
          <p:cNvPr id="14" name="Grafik 13" descr="Ein Bild, das drinnen, sitzend, Tisch, klein enthält.&#10;&#10;Automatisch generierte Beschreibung">
            <a:extLst>
              <a:ext uri="{FF2B5EF4-FFF2-40B4-BE49-F238E27FC236}">
                <a16:creationId xmlns:a16="http://schemas.microsoft.com/office/drawing/2014/main" id="{92F21C29-C5EA-42B4-B5A3-558D796763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9000" r="7475"/>
          <a:stretch/>
        </p:blipFill>
        <p:spPr>
          <a:xfrm>
            <a:off x="2279577" y="995754"/>
            <a:ext cx="7632848" cy="4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99E3F-D97F-4FA8-8CE8-A761DAEF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DDD13-0298-4194-B029-7BC8273D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77F641-6884-4FA5-9D79-9D9E97B71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5" name="Inhaltsplatzhalter 24" descr="Ein Bild, das Tisch, Objekt, Stück, sitzend enthält.&#10;&#10;Automatisch generierte Beschreibung">
            <a:extLst>
              <a:ext uri="{FF2B5EF4-FFF2-40B4-BE49-F238E27FC236}">
                <a16:creationId xmlns:a16="http://schemas.microsoft.com/office/drawing/2014/main" id="{D093B9D0-8FA9-4A21-8172-B9649B6927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2" y="1403612"/>
            <a:ext cx="3179220" cy="1800000"/>
          </a:xfrm>
        </p:spPr>
      </p:pic>
      <p:pic>
        <p:nvPicPr>
          <p:cNvPr id="31" name="Grafik 30" descr="Ein Bild, das drinnen, Tisch, aus Holz, sitzend enthält.&#10;&#10;Automatisch generierte Beschreibung">
            <a:extLst>
              <a:ext uri="{FF2B5EF4-FFF2-40B4-BE49-F238E27FC236}">
                <a16:creationId xmlns:a16="http://schemas.microsoft.com/office/drawing/2014/main" id="{620FC40D-EAB1-4774-A45A-5AF3B5D21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9" y="1412776"/>
            <a:ext cx="3179221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B5398D9-8F9C-48B2-81C2-2FD4EB410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" y="3553065"/>
            <a:ext cx="3179221" cy="1800000"/>
          </a:xfrm>
          <a:prstGeom prst="rect">
            <a:avLst/>
          </a:prstGeom>
        </p:spPr>
      </p:pic>
      <p:pic>
        <p:nvPicPr>
          <p:cNvPr id="35" name="Grafik 34" descr="Ein Bild, das Tisch, aus Holz, sitzend, Brett enthält.&#10;&#10;Automatisch generierte Beschreibung">
            <a:extLst>
              <a:ext uri="{FF2B5EF4-FFF2-40B4-BE49-F238E27FC236}">
                <a16:creationId xmlns:a16="http://schemas.microsoft.com/office/drawing/2014/main" id="{66783631-AB0D-4C38-BA51-F58B71FAF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1412776"/>
            <a:ext cx="3179221" cy="1800000"/>
          </a:xfrm>
          <a:prstGeom prst="rect">
            <a:avLst/>
          </a:prstGeom>
        </p:spPr>
      </p:pic>
      <p:pic>
        <p:nvPicPr>
          <p:cNvPr id="37" name="Grafik 36" descr="Ein Bild, das Tisch, drinnen, sitzend, aus Holz enthält.&#10;&#10;Automatisch generierte Beschreibung">
            <a:extLst>
              <a:ext uri="{FF2B5EF4-FFF2-40B4-BE49-F238E27FC236}">
                <a16:creationId xmlns:a16="http://schemas.microsoft.com/office/drawing/2014/main" id="{9F094CF0-59FC-4F81-8EAE-E65C8672D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8" y="3553065"/>
            <a:ext cx="3179221" cy="1800000"/>
          </a:xfrm>
          <a:prstGeom prst="rect">
            <a:avLst/>
          </a:prstGeom>
        </p:spPr>
      </p:pic>
      <p:pic>
        <p:nvPicPr>
          <p:cNvPr id="39" name="Grafik 38" descr="Ein Bild, das Kasten, aus Holz, sitzend, Tisch enthält.&#10;&#10;Automatisch generierte Beschreibung">
            <a:extLst>
              <a:ext uri="{FF2B5EF4-FFF2-40B4-BE49-F238E27FC236}">
                <a16:creationId xmlns:a16="http://schemas.microsoft.com/office/drawing/2014/main" id="{E51CFBAB-EB75-4D0C-98C6-9D593C010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3553065"/>
            <a:ext cx="31792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70633-17B2-4DD6-BB38-AE239211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55ADE4-A57A-4B27-813F-79771F264F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609397"/>
            <a:ext cx="10942638" cy="163920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14C460-9D37-4046-AA9F-E61370E2C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F123F7-AD0B-4CDA-BA34-025DB284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E942F-8E90-4190-A605-673F907668F8}"/>
              </a:ext>
            </a:extLst>
          </p:cNvPr>
          <p:cNvSpPr txBox="1"/>
          <p:nvPr/>
        </p:nvSpPr>
        <p:spPr>
          <a:xfrm>
            <a:off x="479376" y="115610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2400" dirty="0" err="1"/>
              <a:t>Distortion</a:t>
            </a:r>
            <a:r>
              <a:rPr lang="de-CH" sz="2400" dirty="0"/>
              <a:t>-Modell in </a:t>
            </a:r>
            <a:r>
              <a:rPr lang="de-CH" sz="2400" dirty="0" err="1"/>
              <a:t>OpenCV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204552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37B51-3378-426D-9D93-181D348F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12" name="Inhaltsplatzhalter 1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8905DF5-66C7-48CC-BC21-229F72B401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50" y="1016794"/>
            <a:ext cx="655289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51FFD0-C544-4A79-9910-E37CC856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D717AC-5EA4-4997-B1D7-1D3D1930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15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27709-5837-49F7-A056-6EB8365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26B4F0-86A0-499E-867C-6FB1EC42F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F3803-47D7-4966-9EA6-39B295DDD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CDC7D9A-1CBF-4B7C-A603-453230680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3" y="1424727"/>
            <a:ext cx="5271428" cy="39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69B602-0115-495E-86CE-57BF37B9A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88" y="1424403"/>
            <a:ext cx="527142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80118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673</Words>
  <Application>Microsoft Office PowerPoint</Application>
  <PresentationFormat>Breitbild</PresentationFormat>
  <Paragraphs>159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Agency FB</vt:lpstr>
      <vt:lpstr>Arial</vt:lpstr>
      <vt:lpstr>Calibri</vt:lpstr>
      <vt:lpstr>Wingdings</vt:lpstr>
      <vt:lpstr>HSR_Vorlage_16zu9</vt:lpstr>
      <vt:lpstr>Präsentation BA FS 2020 </vt:lpstr>
      <vt:lpstr>Ausgangslage</vt:lpstr>
      <vt:lpstr>Ausgangslage</vt:lpstr>
      <vt:lpstr>Vorgehen</vt:lpstr>
      <vt:lpstr>Beleuchtung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PowerPoint-Präsentation</vt:lpstr>
      <vt:lpstr>PowerPoint-Präsentation</vt:lpstr>
      <vt:lpstr>Kalibration</vt:lpstr>
      <vt:lpstr>Kalibration</vt:lpstr>
      <vt:lpstr>Messverfahren</vt:lpstr>
      <vt:lpstr>Messverfahren</vt:lpstr>
      <vt:lpstr>Messverfahren</vt:lpstr>
      <vt:lpstr>Messverfahren</vt:lpstr>
      <vt:lpstr>Messverfahren</vt:lpstr>
      <vt:lpstr>Demonstration (statisch)</vt:lpstr>
      <vt:lpstr>Dynamisches Messverfahren</vt:lpstr>
      <vt:lpstr>Dynamisches Messverfahren</vt:lpstr>
      <vt:lpstr>Rolling-Shutter Kompensation</vt:lpstr>
      <vt:lpstr>Rolling-Shutter Kompensation</vt:lpstr>
      <vt:lpstr>Rolling-Shutter Kompensation</vt:lpstr>
      <vt:lpstr>Rolling-Shutter Kompensation</vt:lpstr>
      <vt:lpstr>Demonstration (dynamisch)</vt:lpstr>
      <vt:lpstr>Resultate</vt:lpstr>
      <vt:lpstr>Resultate</vt:lpstr>
      <vt:lpstr>Resulate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Manuel Tischhauser</cp:lastModifiedBy>
  <cp:revision>56</cp:revision>
  <cp:lastPrinted>2010-12-20T15:36:07Z</cp:lastPrinted>
  <dcterms:created xsi:type="dcterms:W3CDTF">2014-09-05T09:23:07Z</dcterms:created>
  <dcterms:modified xsi:type="dcterms:W3CDTF">2020-06-16T09:58:48Z</dcterms:modified>
</cp:coreProperties>
</file>